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Now Bold" charset="1" panose="00000800000000000000"/>
      <p:regular r:id="rId14"/>
    </p:embeddedFont>
    <p:embeddedFont>
      <p:font typeface="DM Sans Italics" charset="1" panose="00000000000000000000"/>
      <p:regular r:id="rId15"/>
    </p:embeddedFont>
    <p:embeddedFont>
      <p:font typeface="DM Sans" charset="1" panose="000000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jpe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24.png" Type="http://schemas.openxmlformats.org/officeDocument/2006/relationships/image"/><Relationship Id="rId5" Target="../media/image16.jpe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48409">
            <a:off x="-1871927" y="7973496"/>
            <a:ext cx="6755091" cy="6130246"/>
          </a:xfrm>
          <a:custGeom>
            <a:avLst/>
            <a:gdLst/>
            <a:ahLst/>
            <a:cxnLst/>
            <a:rect r="r" b="b" t="t" l="l"/>
            <a:pathLst>
              <a:path h="6130246" w="6755091">
                <a:moveTo>
                  <a:pt x="0" y="0"/>
                </a:moveTo>
                <a:lnTo>
                  <a:pt x="6755092" y="0"/>
                </a:lnTo>
                <a:lnTo>
                  <a:pt x="6755092" y="6130246"/>
                </a:lnTo>
                <a:lnTo>
                  <a:pt x="0" y="61302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223819">
            <a:off x="10214960" y="-5715833"/>
            <a:ext cx="12596877" cy="11431666"/>
          </a:xfrm>
          <a:custGeom>
            <a:avLst/>
            <a:gdLst/>
            <a:ahLst/>
            <a:cxnLst/>
            <a:rect r="r" b="b" t="t" l="l"/>
            <a:pathLst>
              <a:path h="11431666" w="12596877">
                <a:moveTo>
                  <a:pt x="0" y="0"/>
                </a:moveTo>
                <a:lnTo>
                  <a:pt x="12596877" y="0"/>
                </a:lnTo>
                <a:lnTo>
                  <a:pt x="12596877" y="11431666"/>
                </a:lnTo>
                <a:lnTo>
                  <a:pt x="0" y="114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74634" y="4550309"/>
            <a:ext cx="12134642" cy="2032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40"/>
              </a:lnSpc>
            </a:pPr>
            <a:r>
              <a:rPr lang="en-US" sz="12000" b="true">
                <a:solidFill>
                  <a:srgbClr val="B100E8"/>
                </a:solidFill>
                <a:latin typeface="Now Bold"/>
                <a:ea typeface="Now Bold"/>
                <a:cs typeface="Now Bold"/>
                <a:sym typeface="Now Bold"/>
              </a:rPr>
              <a:t>PRAKTIKUM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1028700" y="-143539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194833">
            <a:off x="14482979" y="8370874"/>
            <a:ext cx="5020066" cy="5020066"/>
          </a:xfrm>
          <a:custGeom>
            <a:avLst/>
            <a:gdLst/>
            <a:ahLst/>
            <a:cxnLst/>
            <a:rect r="r" b="b" t="t" l="l"/>
            <a:pathLst>
              <a:path h="5020066" w="5020066">
                <a:moveTo>
                  <a:pt x="0" y="0"/>
                </a:moveTo>
                <a:lnTo>
                  <a:pt x="5020067" y="0"/>
                </a:lnTo>
                <a:lnTo>
                  <a:pt x="5020067" y="5020066"/>
                </a:lnTo>
                <a:lnTo>
                  <a:pt x="0" y="5020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280701" y="3424521"/>
            <a:ext cx="3437958" cy="3437958"/>
          </a:xfrm>
          <a:custGeom>
            <a:avLst/>
            <a:gdLst/>
            <a:ahLst/>
            <a:cxnLst/>
            <a:rect r="r" b="b" t="t" l="l"/>
            <a:pathLst>
              <a:path h="3437958" w="3437958">
                <a:moveTo>
                  <a:pt x="0" y="0"/>
                </a:moveTo>
                <a:lnTo>
                  <a:pt x="3437958" y="0"/>
                </a:lnTo>
                <a:lnTo>
                  <a:pt x="3437958" y="3437958"/>
                </a:lnTo>
                <a:lnTo>
                  <a:pt x="0" y="34379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91593" y="1962803"/>
            <a:ext cx="1000843" cy="974987"/>
          </a:xfrm>
          <a:custGeom>
            <a:avLst/>
            <a:gdLst/>
            <a:ahLst/>
            <a:cxnLst/>
            <a:rect r="r" b="b" t="t" l="l"/>
            <a:pathLst>
              <a:path h="974987" w="1000843">
                <a:moveTo>
                  <a:pt x="0" y="0"/>
                </a:moveTo>
                <a:lnTo>
                  <a:pt x="1000843" y="0"/>
                </a:lnTo>
                <a:lnTo>
                  <a:pt x="1000843" y="974987"/>
                </a:lnTo>
                <a:lnTo>
                  <a:pt x="0" y="9749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74634" y="3432013"/>
            <a:ext cx="8547187" cy="1320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45"/>
              </a:lnSpc>
            </a:pPr>
            <a:r>
              <a:rPr lang="en-US" sz="7658" b="true">
                <a:solidFill>
                  <a:srgbClr val="048AFF"/>
                </a:solidFill>
                <a:latin typeface="Now Bold"/>
                <a:ea typeface="Now Bold"/>
                <a:cs typeface="Now Bold"/>
                <a:sym typeface="Now Bold"/>
              </a:rPr>
              <a:t>TATA-TERTIB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91593" y="6716757"/>
            <a:ext cx="7827699" cy="43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83"/>
              </a:lnSpc>
              <a:spcBef>
                <a:spcPct val="0"/>
              </a:spcBef>
            </a:pPr>
            <a:r>
              <a:rPr lang="en-US" sz="2913" i="true">
                <a:solidFill>
                  <a:srgbClr val="FFFAEB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Mahasiswa Prodi Informatika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79945" y="2156914"/>
            <a:ext cx="3959334" cy="78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1"/>
              </a:lnSpc>
            </a:pPr>
            <a:r>
              <a:rPr lang="en-US" sz="2545" i="true" spc="-50">
                <a:solidFill>
                  <a:srgbClr val="FFFAEB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ITS PKU MUHAMMADIYAH</a:t>
            </a:r>
          </a:p>
          <a:p>
            <a:pPr algn="l" marL="0" indent="0" lvl="0">
              <a:lnSpc>
                <a:spcPts val="3131"/>
              </a:lnSpc>
              <a:spcBef>
                <a:spcPct val="0"/>
              </a:spcBef>
            </a:pPr>
            <a:r>
              <a:rPr lang="en-US" sz="2545" i="true" spc="-50">
                <a:solidFill>
                  <a:srgbClr val="FFFAEB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SURAKARTA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223819">
            <a:off x="-5760890" y="4727616"/>
            <a:ext cx="9665112" cy="8771089"/>
          </a:xfrm>
          <a:custGeom>
            <a:avLst/>
            <a:gdLst/>
            <a:ahLst/>
            <a:cxnLst/>
            <a:rect r="r" b="b" t="t" l="l"/>
            <a:pathLst>
              <a:path h="8771089" w="9665112">
                <a:moveTo>
                  <a:pt x="0" y="0"/>
                </a:moveTo>
                <a:lnTo>
                  <a:pt x="9665112" y="0"/>
                </a:lnTo>
                <a:lnTo>
                  <a:pt x="9665112" y="8771089"/>
                </a:lnTo>
                <a:lnTo>
                  <a:pt x="0" y="8771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017180" y="-1431186"/>
            <a:ext cx="3656258" cy="365625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715090" y="4345450"/>
            <a:ext cx="849110" cy="827496"/>
          </a:xfrm>
          <a:custGeom>
            <a:avLst/>
            <a:gdLst/>
            <a:ahLst/>
            <a:cxnLst/>
            <a:rect r="r" b="b" t="t" l="l"/>
            <a:pathLst>
              <a:path h="827496" w="849110">
                <a:moveTo>
                  <a:pt x="0" y="0"/>
                </a:moveTo>
                <a:lnTo>
                  <a:pt x="849110" y="0"/>
                </a:lnTo>
                <a:lnTo>
                  <a:pt x="849110" y="827496"/>
                </a:lnTo>
                <a:lnTo>
                  <a:pt x="0" y="827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564200" y="4702411"/>
            <a:ext cx="6008711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0"/>
              </a:lnSpc>
            </a:pPr>
            <a:r>
              <a:rPr lang="en-US" sz="3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Aturan menyalakan komputer</a:t>
            </a:r>
          </a:p>
          <a:p>
            <a:pPr algn="ctr">
              <a:lnSpc>
                <a:spcPts val="3690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5715090" y="5633956"/>
            <a:ext cx="849110" cy="827496"/>
          </a:xfrm>
          <a:custGeom>
            <a:avLst/>
            <a:gdLst/>
            <a:ahLst/>
            <a:cxnLst/>
            <a:rect r="r" b="b" t="t" l="l"/>
            <a:pathLst>
              <a:path h="827496" w="849110">
                <a:moveTo>
                  <a:pt x="0" y="0"/>
                </a:moveTo>
                <a:lnTo>
                  <a:pt x="849110" y="0"/>
                </a:lnTo>
                <a:lnTo>
                  <a:pt x="849110" y="827497"/>
                </a:lnTo>
                <a:lnTo>
                  <a:pt x="0" y="827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564200" y="5990918"/>
            <a:ext cx="6008711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Aturan penggunaan komputer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715090" y="7004378"/>
            <a:ext cx="849110" cy="827496"/>
          </a:xfrm>
          <a:custGeom>
            <a:avLst/>
            <a:gdLst/>
            <a:ahLst/>
            <a:cxnLst/>
            <a:rect r="r" b="b" t="t" l="l"/>
            <a:pathLst>
              <a:path h="827496" w="849110">
                <a:moveTo>
                  <a:pt x="0" y="0"/>
                </a:moveTo>
                <a:lnTo>
                  <a:pt x="849110" y="0"/>
                </a:lnTo>
                <a:lnTo>
                  <a:pt x="849110" y="827496"/>
                </a:lnTo>
                <a:lnTo>
                  <a:pt x="0" y="827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564200" y="7361339"/>
            <a:ext cx="6008711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0"/>
              </a:lnSpc>
            </a:pPr>
            <a:r>
              <a:rPr lang="en-US" sz="3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Aturan mematikan komputer</a:t>
            </a:r>
          </a:p>
          <a:p>
            <a:pPr algn="ctr">
              <a:lnSpc>
                <a:spcPts val="3690"/>
              </a:lnSpc>
              <a:spcBef>
                <a:spcPct val="0"/>
              </a:spcBef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5085274" y="2449030"/>
            <a:ext cx="8117453" cy="6369852"/>
            <a:chOff x="0" y="0"/>
            <a:chExt cx="2137930" cy="167765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137930" cy="1677657"/>
            </a:xfrm>
            <a:custGeom>
              <a:avLst/>
              <a:gdLst/>
              <a:ahLst/>
              <a:cxnLst/>
              <a:rect r="r" b="b" t="t" l="l"/>
              <a:pathLst>
                <a:path h="1677657" w="2137930">
                  <a:moveTo>
                    <a:pt x="0" y="0"/>
                  </a:moveTo>
                  <a:lnTo>
                    <a:pt x="2137930" y="0"/>
                  </a:lnTo>
                  <a:lnTo>
                    <a:pt x="2137930" y="1677657"/>
                  </a:lnTo>
                  <a:lnTo>
                    <a:pt x="0" y="16776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48AF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2137930" cy="16871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5715090" y="3056944"/>
            <a:ext cx="849110" cy="827496"/>
          </a:xfrm>
          <a:custGeom>
            <a:avLst/>
            <a:gdLst/>
            <a:ahLst/>
            <a:cxnLst/>
            <a:rect r="r" b="b" t="t" l="l"/>
            <a:pathLst>
              <a:path h="827496" w="849110">
                <a:moveTo>
                  <a:pt x="0" y="0"/>
                </a:moveTo>
                <a:lnTo>
                  <a:pt x="849110" y="0"/>
                </a:lnTo>
                <a:lnTo>
                  <a:pt x="849110" y="827496"/>
                </a:lnTo>
                <a:lnTo>
                  <a:pt x="0" y="827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564200" y="3413905"/>
            <a:ext cx="5019167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0"/>
              </a:lnSpc>
            </a:pPr>
            <a:r>
              <a:rPr lang="en-US" sz="3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Aturan umum praktikum</a:t>
            </a:r>
          </a:p>
          <a:p>
            <a:pPr algn="ctr">
              <a:lnSpc>
                <a:spcPts val="369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4797527"/>
            <a:ext cx="18288000" cy="6124395"/>
            <a:chOff x="0" y="0"/>
            <a:chExt cx="4816593" cy="16130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613009"/>
            </a:xfrm>
            <a:custGeom>
              <a:avLst/>
              <a:gdLst/>
              <a:ahLst/>
              <a:cxnLst/>
              <a:rect r="r" b="b" t="t" l="l"/>
              <a:pathLst>
                <a:path h="161300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613009"/>
                  </a:lnTo>
                  <a:lnTo>
                    <a:pt x="0" y="1613009"/>
                  </a:ln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4816593" cy="1622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344666" y="3509328"/>
            <a:ext cx="2878546" cy="2878546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88900" y="88900"/>
              <a:ext cx="6172200" cy="6172200"/>
            </a:xfrm>
            <a:custGeom>
              <a:avLst/>
              <a:gdLst/>
              <a:ahLst/>
              <a:cxnLst/>
              <a:rect r="r" b="b" t="t" l="l"/>
              <a:pathLst>
                <a:path h="6172200" w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3"/>
              <a:stretch>
                <a:fillRect l="-8401" t="0" r="-8401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sp>
        <p:nvSpPr>
          <p:cNvPr name="AutoShape 9" id="9"/>
          <p:cNvSpPr/>
          <p:nvPr/>
        </p:nvSpPr>
        <p:spPr>
          <a:xfrm>
            <a:off x="4822223" y="5143500"/>
            <a:ext cx="0" cy="3893203"/>
          </a:xfrm>
          <a:prstGeom prst="line">
            <a:avLst/>
          </a:prstGeom>
          <a:ln cap="rnd" w="76200">
            <a:solidFill>
              <a:srgbClr val="04001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5587406" y="3509328"/>
            <a:ext cx="2878546" cy="2878546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88900" y="88900"/>
              <a:ext cx="6172200" cy="6172200"/>
            </a:xfrm>
            <a:custGeom>
              <a:avLst/>
              <a:gdLst/>
              <a:ahLst/>
              <a:cxnLst/>
              <a:rect r="r" b="b" t="t" l="l"/>
              <a:pathLst>
                <a:path h="6172200" w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4"/>
              <a:stretch>
                <a:fillRect l="0" t="-10" r="0" b="-1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sp>
        <p:nvSpPr>
          <p:cNvPr name="AutoShape 13" id="13"/>
          <p:cNvSpPr/>
          <p:nvPr/>
        </p:nvSpPr>
        <p:spPr>
          <a:xfrm>
            <a:off x="9220333" y="5143500"/>
            <a:ext cx="0" cy="3893203"/>
          </a:xfrm>
          <a:prstGeom prst="line">
            <a:avLst/>
          </a:prstGeom>
          <a:ln cap="rnd" w="76200">
            <a:solidFill>
              <a:srgbClr val="04001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9985516" y="3509328"/>
            <a:ext cx="2878546" cy="2878546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88900" y="88900"/>
              <a:ext cx="6172200" cy="6172200"/>
            </a:xfrm>
            <a:custGeom>
              <a:avLst/>
              <a:gdLst/>
              <a:ahLst/>
              <a:cxnLst/>
              <a:rect r="r" b="b" t="t" l="l"/>
              <a:pathLst>
                <a:path h="6172200" w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5"/>
              <a:stretch>
                <a:fillRect l="-94114" t="0" r="-94114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sp>
        <p:nvSpPr>
          <p:cNvPr name="AutoShape 17" id="17"/>
          <p:cNvSpPr/>
          <p:nvPr/>
        </p:nvSpPr>
        <p:spPr>
          <a:xfrm>
            <a:off x="13464425" y="5143500"/>
            <a:ext cx="0" cy="3893203"/>
          </a:xfrm>
          <a:prstGeom prst="line">
            <a:avLst/>
          </a:prstGeom>
          <a:ln cap="rnd" w="76200">
            <a:solidFill>
              <a:srgbClr val="04001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4229608" y="3509328"/>
            <a:ext cx="2878546" cy="2878546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88900" y="88900"/>
              <a:ext cx="6172200" cy="6172200"/>
            </a:xfrm>
            <a:custGeom>
              <a:avLst/>
              <a:gdLst/>
              <a:ahLst/>
              <a:cxnLst/>
              <a:rect r="r" b="b" t="t" l="l"/>
              <a:pathLst>
                <a:path h="6172200" w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6"/>
              <a:stretch>
                <a:fillRect l="-38870" t="0" r="-3887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3702221" y="923925"/>
            <a:ext cx="10883558" cy="983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81"/>
              </a:lnSpc>
              <a:spcBef>
                <a:spcPct val="0"/>
              </a:spcBef>
            </a:pPr>
            <a:r>
              <a:rPr lang="en-US" b="true" sz="5741">
                <a:solidFill>
                  <a:srgbClr val="048AFF"/>
                </a:solidFill>
                <a:latin typeface="Now Bold"/>
                <a:ea typeface="Now Bold"/>
                <a:cs typeface="Now Bold"/>
                <a:sym typeface="Now Bold"/>
              </a:rPr>
              <a:t>Aturan umum praktikum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42341" y="2711841"/>
            <a:ext cx="2277319" cy="686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6"/>
              </a:lnSpc>
            </a:pPr>
            <a:r>
              <a:rPr lang="en-US" sz="1946" b="true">
                <a:solidFill>
                  <a:srgbClr val="B100E8"/>
                </a:solidFill>
                <a:latin typeface="Now Bold"/>
                <a:ea typeface="Now Bold"/>
                <a:cs typeface="Now Bold"/>
                <a:sym typeface="Now Bold"/>
              </a:rPr>
              <a:t>Hadir tepat waktu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6529611"/>
            <a:ext cx="3345658" cy="1783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195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Praktikan diharapkan sudah hadir di laboratorium tempat diselenggarakan praktikum, 10 menit sebelum kegiatan praktikum dimulai.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271441" y="6529611"/>
            <a:ext cx="3345658" cy="2869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195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Demi menjaga kebersihan ruang laboratorium, maka tidak diperbolehkan membawa makanan dan minuman (kecuali minuman dengan tumbler pribadi) kedalam ruang Laboratorium.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669550" y="6529611"/>
            <a:ext cx="3345658" cy="2145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195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Demi menjaga keawetan dan kelengkapan alat, maka dilarang memindahkan barang apapun yang ada didalam lab tanpa izin</a:t>
            </a:r>
          </a:p>
          <a:p>
            <a:pPr algn="ctr">
              <a:lnSpc>
                <a:spcPts val="2858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3913642" y="6529611"/>
            <a:ext cx="3345658" cy="2145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195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Praktikan diharapkan untuk meng-upload laporan ke LMS setiap selesai praktikum, sebagai bukti presensi mengikuti kegiatan praktikum pada hari itu.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805610" y="2711841"/>
            <a:ext cx="2277319" cy="686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6"/>
              </a:lnSpc>
            </a:pPr>
            <a:r>
              <a:rPr lang="en-US" sz="1946" b="true">
                <a:solidFill>
                  <a:srgbClr val="B100E8"/>
                </a:solidFill>
                <a:latin typeface="Now Bold"/>
                <a:ea typeface="Now Bold"/>
                <a:cs typeface="Now Bold"/>
                <a:sym typeface="Now Bold"/>
              </a:rPr>
              <a:t>Menjaga kebersihan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86129" y="2711841"/>
            <a:ext cx="2277319" cy="686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6"/>
              </a:lnSpc>
            </a:pPr>
            <a:r>
              <a:rPr lang="en-US" sz="1946" b="true">
                <a:solidFill>
                  <a:srgbClr val="B100E8"/>
                </a:solidFill>
                <a:latin typeface="Now Bold"/>
                <a:ea typeface="Now Bold"/>
                <a:cs typeface="Now Bold"/>
                <a:sym typeface="Now Bold"/>
              </a:rPr>
              <a:t>Menjaga fasilitas labolatorium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444031" y="2884896"/>
            <a:ext cx="2277319" cy="343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6"/>
              </a:lnSpc>
            </a:pPr>
            <a:r>
              <a:rPr lang="en-US" sz="1946" b="true">
                <a:solidFill>
                  <a:srgbClr val="B100E8"/>
                </a:solidFill>
                <a:latin typeface="Now Bold"/>
                <a:ea typeface="Now Bold"/>
                <a:cs typeface="Now Bold"/>
                <a:sym typeface="Now Bold"/>
              </a:rPr>
              <a:t>Upload laporan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567097">
            <a:off x="14624984" y="-3596999"/>
            <a:ext cx="5268632" cy="5150088"/>
          </a:xfrm>
          <a:custGeom>
            <a:avLst/>
            <a:gdLst/>
            <a:ahLst/>
            <a:cxnLst/>
            <a:rect r="r" b="b" t="t" l="l"/>
            <a:pathLst>
              <a:path h="5150088" w="5268632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04636" y="3126928"/>
            <a:ext cx="2878546" cy="5523116"/>
            <a:chOff x="0" y="0"/>
            <a:chExt cx="758135" cy="14546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58135" cy="1454648"/>
            </a:xfrm>
            <a:custGeom>
              <a:avLst/>
              <a:gdLst/>
              <a:ahLst/>
              <a:cxnLst/>
              <a:rect r="r" b="b" t="t" l="l"/>
              <a:pathLst>
                <a:path h="1454648" w="758135">
                  <a:moveTo>
                    <a:pt x="43032" y="0"/>
                  </a:moveTo>
                  <a:lnTo>
                    <a:pt x="715103" y="0"/>
                  </a:lnTo>
                  <a:cubicBezTo>
                    <a:pt x="738869" y="0"/>
                    <a:pt x="758135" y="19266"/>
                    <a:pt x="758135" y="43032"/>
                  </a:cubicBezTo>
                  <a:lnTo>
                    <a:pt x="758135" y="1411616"/>
                  </a:lnTo>
                  <a:cubicBezTo>
                    <a:pt x="758135" y="1423028"/>
                    <a:pt x="753602" y="1433974"/>
                    <a:pt x="745532" y="1442044"/>
                  </a:cubicBezTo>
                  <a:cubicBezTo>
                    <a:pt x="737461" y="1450114"/>
                    <a:pt x="726516" y="1454648"/>
                    <a:pt x="715103" y="1454648"/>
                  </a:cubicBezTo>
                  <a:lnTo>
                    <a:pt x="43032" y="1454648"/>
                  </a:lnTo>
                  <a:cubicBezTo>
                    <a:pt x="31619" y="1454648"/>
                    <a:pt x="20674" y="1450114"/>
                    <a:pt x="12604" y="1442044"/>
                  </a:cubicBezTo>
                  <a:cubicBezTo>
                    <a:pt x="4534" y="1433974"/>
                    <a:pt x="0" y="1423028"/>
                    <a:pt x="0" y="1411616"/>
                  </a:cubicBezTo>
                  <a:lnTo>
                    <a:pt x="0" y="43032"/>
                  </a:lnTo>
                  <a:cubicBezTo>
                    <a:pt x="0" y="31619"/>
                    <a:pt x="4534" y="20674"/>
                    <a:pt x="12604" y="12604"/>
                  </a:cubicBezTo>
                  <a:cubicBezTo>
                    <a:pt x="20674" y="4534"/>
                    <a:pt x="31619" y="0"/>
                    <a:pt x="4303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758135" cy="1464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26351" y="3282663"/>
            <a:ext cx="2635116" cy="2635116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23185" t="0" r="-23185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-2878546" y="3596887"/>
            <a:ext cx="2878546" cy="2878546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88900" y="88900"/>
              <a:ext cx="6172200" cy="6172200"/>
            </a:xfrm>
            <a:custGeom>
              <a:avLst/>
              <a:gdLst/>
              <a:ahLst/>
              <a:cxnLst/>
              <a:rect r="r" b="b" t="t" l="l"/>
              <a:pathLst>
                <a:path h="6172200" w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5"/>
              <a:stretch>
                <a:fillRect l="-25031" t="0" r="-25031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sp>
        <p:nvSpPr>
          <p:cNvPr name="Freeform 12" id="12"/>
          <p:cNvSpPr/>
          <p:nvPr/>
        </p:nvSpPr>
        <p:spPr>
          <a:xfrm flipH="false" flipV="false" rot="3567097">
            <a:off x="-1385063" y="-3257626"/>
            <a:ext cx="5268632" cy="5150088"/>
          </a:xfrm>
          <a:custGeom>
            <a:avLst/>
            <a:gdLst/>
            <a:ahLst/>
            <a:cxnLst/>
            <a:rect r="r" b="b" t="t" l="l"/>
            <a:pathLst>
              <a:path h="5150088" w="5268632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4254682" y="3126928"/>
            <a:ext cx="2878546" cy="5523116"/>
            <a:chOff x="0" y="0"/>
            <a:chExt cx="758135" cy="145464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58135" cy="1454648"/>
            </a:xfrm>
            <a:custGeom>
              <a:avLst/>
              <a:gdLst/>
              <a:ahLst/>
              <a:cxnLst/>
              <a:rect r="r" b="b" t="t" l="l"/>
              <a:pathLst>
                <a:path h="1454648" w="758135">
                  <a:moveTo>
                    <a:pt x="43032" y="0"/>
                  </a:moveTo>
                  <a:lnTo>
                    <a:pt x="715103" y="0"/>
                  </a:lnTo>
                  <a:cubicBezTo>
                    <a:pt x="738869" y="0"/>
                    <a:pt x="758135" y="19266"/>
                    <a:pt x="758135" y="43032"/>
                  </a:cubicBezTo>
                  <a:lnTo>
                    <a:pt x="758135" y="1411616"/>
                  </a:lnTo>
                  <a:cubicBezTo>
                    <a:pt x="758135" y="1423028"/>
                    <a:pt x="753602" y="1433974"/>
                    <a:pt x="745532" y="1442044"/>
                  </a:cubicBezTo>
                  <a:cubicBezTo>
                    <a:pt x="737461" y="1450114"/>
                    <a:pt x="726516" y="1454648"/>
                    <a:pt x="715103" y="1454648"/>
                  </a:cubicBezTo>
                  <a:lnTo>
                    <a:pt x="43032" y="1454648"/>
                  </a:lnTo>
                  <a:cubicBezTo>
                    <a:pt x="31619" y="1454648"/>
                    <a:pt x="20674" y="1450114"/>
                    <a:pt x="12604" y="1442044"/>
                  </a:cubicBezTo>
                  <a:cubicBezTo>
                    <a:pt x="4534" y="1433974"/>
                    <a:pt x="0" y="1423028"/>
                    <a:pt x="0" y="1411616"/>
                  </a:cubicBezTo>
                  <a:lnTo>
                    <a:pt x="0" y="43032"/>
                  </a:lnTo>
                  <a:cubicBezTo>
                    <a:pt x="0" y="31619"/>
                    <a:pt x="4534" y="20674"/>
                    <a:pt x="12604" y="12604"/>
                  </a:cubicBezTo>
                  <a:cubicBezTo>
                    <a:pt x="20674" y="4534"/>
                    <a:pt x="31619" y="0"/>
                    <a:pt x="4303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758135" cy="1464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4376397" y="3282663"/>
            <a:ext cx="2635116" cy="2635116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7014" t="0" r="-7014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7704727" y="3126928"/>
            <a:ext cx="2878546" cy="5523116"/>
            <a:chOff x="0" y="0"/>
            <a:chExt cx="758135" cy="145464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58135" cy="1454648"/>
            </a:xfrm>
            <a:custGeom>
              <a:avLst/>
              <a:gdLst/>
              <a:ahLst/>
              <a:cxnLst/>
              <a:rect r="r" b="b" t="t" l="l"/>
              <a:pathLst>
                <a:path h="1454648" w="758135">
                  <a:moveTo>
                    <a:pt x="43032" y="0"/>
                  </a:moveTo>
                  <a:lnTo>
                    <a:pt x="715103" y="0"/>
                  </a:lnTo>
                  <a:cubicBezTo>
                    <a:pt x="738869" y="0"/>
                    <a:pt x="758135" y="19266"/>
                    <a:pt x="758135" y="43032"/>
                  </a:cubicBezTo>
                  <a:lnTo>
                    <a:pt x="758135" y="1411616"/>
                  </a:lnTo>
                  <a:cubicBezTo>
                    <a:pt x="758135" y="1423028"/>
                    <a:pt x="753602" y="1433974"/>
                    <a:pt x="745532" y="1442044"/>
                  </a:cubicBezTo>
                  <a:cubicBezTo>
                    <a:pt x="737461" y="1450114"/>
                    <a:pt x="726516" y="1454648"/>
                    <a:pt x="715103" y="1454648"/>
                  </a:cubicBezTo>
                  <a:lnTo>
                    <a:pt x="43032" y="1454648"/>
                  </a:lnTo>
                  <a:cubicBezTo>
                    <a:pt x="31619" y="1454648"/>
                    <a:pt x="20674" y="1450114"/>
                    <a:pt x="12604" y="1442044"/>
                  </a:cubicBezTo>
                  <a:cubicBezTo>
                    <a:pt x="4534" y="1433974"/>
                    <a:pt x="0" y="1423028"/>
                    <a:pt x="0" y="1411616"/>
                  </a:cubicBezTo>
                  <a:lnTo>
                    <a:pt x="0" y="43032"/>
                  </a:lnTo>
                  <a:cubicBezTo>
                    <a:pt x="0" y="31619"/>
                    <a:pt x="4534" y="20674"/>
                    <a:pt x="12604" y="12604"/>
                  </a:cubicBezTo>
                  <a:cubicBezTo>
                    <a:pt x="20674" y="4534"/>
                    <a:pt x="31619" y="0"/>
                    <a:pt x="4303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758135" cy="1464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7826442" y="3282663"/>
            <a:ext cx="2635116" cy="2635116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-25815" t="0" r="-25815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1154773" y="3126928"/>
            <a:ext cx="2878546" cy="5523116"/>
            <a:chOff x="0" y="0"/>
            <a:chExt cx="758135" cy="145464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58135" cy="1454648"/>
            </a:xfrm>
            <a:custGeom>
              <a:avLst/>
              <a:gdLst/>
              <a:ahLst/>
              <a:cxnLst/>
              <a:rect r="r" b="b" t="t" l="l"/>
              <a:pathLst>
                <a:path h="1454648" w="758135">
                  <a:moveTo>
                    <a:pt x="43032" y="0"/>
                  </a:moveTo>
                  <a:lnTo>
                    <a:pt x="715103" y="0"/>
                  </a:lnTo>
                  <a:cubicBezTo>
                    <a:pt x="738869" y="0"/>
                    <a:pt x="758135" y="19266"/>
                    <a:pt x="758135" y="43032"/>
                  </a:cubicBezTo>
                  <a:lnTo>
                    <a:pt x="758135" y="1411616"/>
                  </a:lnTo>
                  <a:cubicBezTo>
                    <a:pt x="758135" y="1423028"/>
                    <a:pt x="753602" y="1433974"/>
                    <a:pt x="745532" y="1442044"/>
                  </a:cubicBezTo>
                  <a:cubicBezTo>
                    <a:pt x="737461" y="1450114"/>
                    <a:pt x="726516" y="1454648"/>
                    <a:pt x="715103" y="1454648"/>
                  </a:cubicBezTo>
                  <a:lnTo>
                    <a:pt x="43032" y="1454648"/>
                  </a:lnTo>
                  <a:cubicBezTo>
                    <a:pt x="31619" y="1454648"/>
                    <a:pt x="20674" y="1450114"/>
                    <a:pt x="12604" y="1442044"/>
                  </a:cubicBezTo>
                  <a:cubicBezTo>
                    <a:pt x="4534" y="1433974"/>
                    <a:pt x="0" y="1423028"/>
                    <a:pt x="0" y="1411616"/>
                  </a:cubicBezTo>
                  <a:lnTo>
                    <a:pt x="0" y="43032"/>
                  </a:lnTo>
                  <a:cubicBezTo>
                    <a:pt x="0" y="31619"/>
                    <a:pt x="4534" y="20674"/>
                    <a:pt x="12604" y="12604"/>
                  </a:cubicBezTo>
                  <a:cubicBezTo>
                    <a:pt x="20674" y="4534"/>
                    <a:pt x="31619" y="0"/>
                    <a:pt x="4303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"/>
              <a:ext cx="758135" cy="1464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11276488" y="3282663"/>
            <a:ext cx="2635116" cy="2635116"/>
            <a:chOff x="0" y="0"/>
            <a:chExt cx="6350000" cy="63500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l="-12512" t="0" r="-12512" b="0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4604818" y="3126928"/>
            <a:ext cx="2878546" cy="5523116"/>
            <a:chOff x="0" y="0"/>
            <a:chExt cx="758135" cy="145464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58135" cy="1454648"/>
            </a:xfrm>
            <a:custGeom>
              <a:avLst/>
              <a:gdLst/>
              <a:ahLst/>
              <a:cxnLst/>
              <a:rect r="r" b="b" t="t" l="l"/>
              <a:pathLst>
                <a:path h="1454648" w="758135">
                  <a:moveTo>
                    <a:pt x="43032" y="0"/>
                  </a:moveTo>
                  <a:lnTo>
                    <a:pt x="715103" y="0"/>
                  </a:lnTo>
                  <a:cubicBezTo>
                    <a:pt x="738869" y="0"/>
                    <a:pt x="758135" y="19266"/>
                    <a:pt x="758135" y="43032"/>
                  </a:cubicBezTo>
                  <a:lnTo>
                    <a:pt x="758135" y="1411616"/>
                  </a:lnTo>
                  <a:cubicBezTo>
                    <a:pt x="758135" y="1423028"/>
                    <a:pt x="753602" y="1433974"/>
                    <a:pt x="745532" y="1442044"/>
                  </a:cubicBezTo>
                  <a:cubicBezTo>
                    <a:pt x="737461" y="1450114"/>
                    <a:pt x="726516" y="1454648"/>
                    <a:pt x="715103" y="1454648"/>
                  </a:cubicBezTo>
                  <a:lnTo>
                    <a:pt x="43032" y="1454648"/>
                  </a:lnTo>
                  <a:cubicBezTo>
                    <a:pt x="31619" y="1454648"/>
                    <a:pt x="20674" y="1450114"/>
                    <a:pt x="12604" y="1442044"/>
                  </a:cubicBezTo>
                  <a:cubicBezTo>
                    <a:pt x="4534" y="1433974"/>
                    <a:pt x="0" y="1423028"/>
                    <a:pt x="0" y="1411616"/>
                  </a:cubicBezTo>
                  <a:lnTo>
                    <a:pt x="0" y="43032"/>
                  </a:lnTo>
                  <a:cubicBezTo>
                    <a:pt x="0" y="31619"/>
                    <a:pt x="4534" y="20674"/>
                    <a:pt x="12604" y="12604"/>
                  </a:cubicBezTo>
                  <a:cubicBezTo>
                    <a:pt x="20674" y="4534"/>
                    <a:pt x="31619" y="0"/>
                    <a:pt x="4303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9525"/>
              <a:ext cx="758135" cy="1464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14726533" y="3282663"/>
            <a:ext cx="2635116" cy="2635116"/>
            <a:chOff x="0" y="0"/>
            <a:chExt cx="6350000" cy="63500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9"/>
              <a:stretch>
                <a:fillRect l="-30016" t="0" r="-30016" b="0"/>
              </a:stretch>
            </a:blip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3452330" y="1572032"/>
            <a:ext cx="11383340" cy="983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81"/>
              </a:lnSpc>
              <a:spcBef>
                <a:spcPct val="0"/>
              </a:spcBef>
            </a:pPr>
            <a:r>
              <a:rPr lang="en-US" b="true" sz="5741">
                <a:solidFill>
                  <a:srgbClr val="048AFF"/>
                </a:solidFill>
                <a:latin typeface="Now Bold"/>
                <a:ea typeface="Now Bold"/>
                <a:cs typeface="Now Bold"/>
                <a:sym typeface="Now Bold"/>
              </a:rPr>
              <a:t>Aturan Menyalakan Komputer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31616" y="6100362"/>
            <a:ext cx="2447821" cy="227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0"/>
              </a:lnSpc>
            </a:pPr>
            <a:r>
              <a:rPr lang="en-US" sz="25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Pastikan kabel pada monitor dan CPU sudah dicolokan terminal listrik.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305120" y="6100362"/>
            <a:ext cx="2777669" cy="272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0"/>
              </a:lnSpc>
            </a:pPr>
            <a:r>
              <a:rPr lang="en-US" sz="25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Pastikan monitor, mouse dan keyboard sudah terhubung dengan CPU.</a:t>
            </a:r>
          </a:p>
          <a:p>
            <a:pPr algn="ctr">
              <a:lnSpc>
                <a:spcPts val="3650"/>
              </a:lnSpc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7755165" y="6100362"/>
            <a:ext cx="2777669" cy="272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0"/>
              </a:lnSpc>
            </a:pPr>
            <a:r>
              <a:rPr lang="en-US" sz="25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Tekan tombol power pada CPU. CPU berada dibawah meja monitor.</a:t>
            </a:r>
          </a:p>
          <a:p>
            <a:pPr algn="ctr">
              <a:lnSpc>
                <a:spcPts val="3650"/>
              </a:lnSpc>
            </a:pPr>
          </a:p>
        </p:txBody>
      </p:sp>
      <p:sp>
        <p:nvSpPr>
          <p:cNvPr name="TextBox 37" id="37"/>
          <p:cNvSpPr txBox="true"/>
          <p:nvPr/>
        </p:nvSpPr>
        <p:spPr>
          <a:xfrm rot="0">
            <a:off x="11205211" y="6100362"/>
            <a:ext cx="2777669" cy="181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0"/>
              </a:lnSpc>
            </a:pPr>
            <a:r>
              <a:rPr lang="en-US" sz="25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Tunggu proses booting komputer hingga selesai.</a:t>
            </a:r>
          </a:p>
          <a:p>
            <a:pPr algn="ctr">
              <a:lnSpc>
                <a:spcPts val="3650"/>
              </a:lnSpc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14655257" y="6100362"/>
            <a:ext cx="2777669" cy="181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0"/>
              </a:lnSpc>
            </a:pPr>
            <a:r>
              <a:rPr lang="en-US" sz="25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komputer siap digunakan untuk kebutuhan praktikum.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871034" y="8935794"/>
            <a:ext cx="745749" cy="983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81"/>
              </a:lnSpc>
              <a:spcBef>
                <a:spcPct val="0"/>
              </a:spcBef>
            </a:pPr>
            <a:r>
              <a:rPr lang="en-US" b="true" sz="574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1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321080" y="8935794"/>
            <a:ext cx="745749" cy="983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81"/>
              </a:lnSpc>
              <a:spcBef>
                <a:spcPct val="0"/>
              </a:spcBef>
            </a:pPr>
            <a:r>
              <a:rPr lang="en-US" b="true" sz="574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2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8771126" y="8935794"/>
            <a:ext cx="745749" cy="983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81"/>
              </a:lnSpc>
              <a:spcBef>
                <a:spcPct val="0"/>
              </a:spcBef>
            </a:pPr>
            <a:r>
              <a:rPr lang="en-US" b="true" sz="574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3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221171" y="8935794"/>
            <a:ext cx="745749" cy="983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81"/>
              </a:lnSpc>
              <a:spcBef>
                <a:spcPct val="0"/>
              </a:spcBef>
            </a:pPr>
            <a:r>
              <a:rPr lang="en-US" b="true" sz="574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4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5671217" y="8935794"/>
            <a:ext cx="745749" cy="983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81"/>
              </a:lnSpc>
              <a:spcBef>
                <a:spcPct val="0"/>
              </a:spcBef>
            </a:pPr>
            <a:r>
              <a:rPr lang="en-US" b="true" sz="574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5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041088" y="0"/>
            <a:ext cx="6782652" cy="10287000"/>
            <a:chOff x="0" y="0"/>
            <a:chExt cx="1786377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8637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86377">
                  <a:moveTo>
                    <a:pt x="0" y="0"/>
                  </a:moveTo>
                  <a:lnTo>
                    <a:pt x="1786377" y="0"/>
                  </a:lnTo>
                  <a:lnTo>
                    <a:pt x="1786377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1786377" cy="27188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1973881">
            <a:off x="12869941" y="-1899995"/>
            <a:ext cx="3391326" cy="3387087"/>
          </a:xfrm>
          <a:custGeom>
            <a:avLst/>
            <a:gdLst/>
            <a:ahLst/>
            <a:cxnLst/>
            <a:rect r="r" b="b" t="t" l="l"/>
            <a:pathLst>
              <a:path h="3387087" w="3391326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046910" y="942975"/>
            <a:ext cx="6605455" cy="1601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79"/>
              </a:lnSpc>
              <a:spcBef>
                <a:spcPct val="0"/>
              </a:spcBef>
            </a:pPr>
            <a:r>
              <a:rPr lang="en-US" b="true" sz="4589">
                <a:solidFill>
                  <a:srgbClr val="048AFF"/>
                </a:solidFill>
                <a:latin typeface="Now Bold"/>
                <a:ea typeface="Now Bold"/>
                <a:cs typeface="Now Bold"/>
                <a:sym typeface="Now Bold"/>
              </a:rPr>
              <a:t>Aturan menggunakan komputer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19414" y="3334259"/>
            <a:ext cx="7194808" cy="1239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6"/>
              </a:lnSpc>
            </a:pPr>
            <a:r>
              <a:rPr lang="en-US" sz="227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Dilarang menginstal maupun menghapus sembarangan aplikasi pada komputer</a:t>
            </a:r>
          </a:p>
          <a:p>
            <a:pPr algn="l">
              <a:lnSpc>
                <a:spcPts val="3326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4803638" y="2859040"/>
            <a:ext cx="1757360" cy="175736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803638" y="5181410"/>
            <a:ext cx="1757360" cy="175736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803638" y="7500940"/>
            <a:ext cx="1757360" cy="175736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5554376" y="3302557"/>
            <a:ext cx="255884" cy="784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79"/>
              </a:lnSpc>
              <a:spcBef>
                <a:spcPct val="0"/>
              </a:spcBef>
            </a:pPr>
            <a:r>
              <a:rPr lang="en-US" b="true" sz="458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554376" y="5624927"/>
            <a:ext cx="255884" cy="784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79"/>
              </a:lnSpc>
              <a:spcBef>
                <a:spcPct val="0"/>
              </a:spcBef>
            </a:pPr>
            <a:r>
              <a:rPr lang="en-US" b="true" sz="458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719414" y="5653502"/>
            <a:ext cx="7194808" cy="1239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6"/>
              </a:lnSpc>
            </a:pPr>
            <a:r>
              <a:rPr lang="en-US" sz="227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Dalam instalasi software dapat meminta bantuan kepada asisten laboratorium</a:t>
            </a:r>
          </a:p>
          <a:p>
            <a:pPr algn="l">
              <a:lnSpc>
                <a:spcPts val="3326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5554376" y="7944457"/>
            <a:ext cx="255884" cy="784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79"/>
              </a:lnSpc>
              <a:spcBef>
                <a:spcPct val="0"/>
              </a:spcBef>
            </a:pPr>
            <a:r>
              <a:rPr lang="en-US" b="true" sz="458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719414" y="7969042"/>
            <a:ext cx="7194808" cy="1239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6"/>
              </a:lnSpc>
            </a:pPr>
            <a:r>
              <a:rPr lang="en-US" sz="227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Dilarang menyimpan file dengan sembarangan pada komputer</a:t>
            </a:r>
          </a:p>
          <a:p>
            <a:pPr algn="l">
              <a:lnSpc>
                <a:spcPts val="3326"/>
              </a:lnSpc>
            </a:pP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5132358" y="7708556"/>
            <a:ext cx="1769644" cy="1711728"/>
          </a:xfrm>
          <a:custGeom>
            <a:avLst/>
            <a:gdLst/>
            <a:ahLst/>
            <a:cxnLst/>
            <a:rect r="r" b="b" t="t" l="l"/>
            <a:pathLst>
              <a:path h="1711728" w="1769644">
                <a:moveTo>
                  <a:pt x="0" y="0"/>
                </a:moveTo>
                <a:lnTo>
                  <a:pt x="1769644" y="0"/>
                </a:lnTo>
                <a:lnTo>
                  <a:pt x="1769644" y="1711729"/>
                </a:lnTo>
                <a:lnTo>
                  <a:pt x="0" y="1711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5132358" y="9466885"/>
            <a:ext cx="7194808" cy="820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6"/>
              </a:lnSpc>
            </a:pPr>
            <a:r>
              <a:rPr lang="en-US" sz="227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Next</a:t>
            </a:r>
          </a:p>
          <a:p>
            <a:pPr algn="l">
              <a:lnSpc>
                <a:spcPts val="3326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041088" y="0"/>
            <a:ext cx="6782652" cy="10287000"/>
            <a:chOff x="0" y="0"/>
            <a:chExt cx="1786377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8637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86377">
                  <a:moveTo>
                    <a:pt x="0" y="0"/>
                  </a:moveTo>
                  <a:lnTo>
                    <a:pt x="1786377" y="0"/>
                  </a:lnTo>
                  <a:lnTo>
                    <a:pt x="1786377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1786377" cy="27188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486492">
            <a:off x="15563637" y="8055643"/>
            <a:ext cx="3391326" cy="3387087"/>
          </a:xfrm>
          <a:custGeom>
            <a:avLst/>
            <a:gdLst/>
            <a:ahLst/>
            <a:cxnLst/>
            <a:rect r="r" b="b" t="t" l="l"/>
            <a:pathLst>
              <a:path h="3387087" w="3391326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973881">
            <a:off x="12869941" y="-1899995"/>
            <a:ext cx="3391326" cy="3387087"/>
          </a:xfrm>
          <a:custGeom>
            <a:avLst/>
            <a:gdLst/>
            <a:ahLst/>
            <a:cxnLst/>
            <a:rect r="r" b="b" t="t" l="l"/>
            <a:pathLst>
              <a:path h="3387087" w="3391326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698799" y="3578854"/>
            <a:ext cx="7194808" cy="1239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6"/>
              </a:lnSpc>
            </a:pPr>
            <a:r>
              <a:rPr lang="en-US" sz="227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Simpan file praktikum kedalam penyimpanan yang berbasis cloud seperti Google Drive</a:t>
            </a:r>
          </a:p>
          <a:p>
            <a:pPr algn="l">
              <a:lnSpc>
                <a:spcPts val="3326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4783023" y="3103635"/>
            <a:ext cx="1757360" cy="175736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783023" y="5426005"/>
            <a:ext cx="1757360" cy="175736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5533760" y="3547152"/>
            <a:ext cx="255884" cy="784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79"/>
              </a:lnSpc>
              <a:spcBef>
                <a:spcPct val="0"/>
              </a:spcBef>
            </a:pPr>
            <a:r>
              <a:rPr lang="en-US" b="true" sz="458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533760" y="5869522"/>
            <a:ext cx="255884" cy="784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79"/>
              </a:lnSpc>
              <a:spcBef>
                <a:spcPct val="0"/>
              </a:spcBef>
            </a:pPr>
            <a:r>
              <a:rPr lang="en-US" b="true" sz="458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98799" y="5898097"/>
            <a:ext cx="7194808" cy="1239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6"/>
              </a:lnSpc>
            </a:pPr>
            <a:r>
              <a:rPr lang="en-US" sz="227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Dilarang mencolokan perangkat apapun ke dalam port CPU tanpa izin</a:t>
            </a:r>
          </a:p>
          <a:p>
            <a:pPr algn="l">
              <a:lnSpc>
                <a:spcPts val="3326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567097">
            <a:off x="14624984" y="-3596999"/>
            <a:ext cx="5268632" cy="5150088"/>
          </a:xfrm>
          <a:custGeom>
            <a:avLst/>
            <a:gdLst/>
            <a:ahLst/>
            <a:cxnLst/>
            <a:rect r="r" b="b" t="t" l="l"/>
            <a:pathLst>
              <a:path h="5150088" w="5268632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529659" y="3079253"/>
            <a:ext cx="2878546" cy="5523116"/>
            <a:chOff x="0" y="0"/>
            <a:chExt cx="758135" cy="14546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58135" cy="1454648"/>
            </a:xfrm>
            <a:custGeom>
              <a:avLst/>
              <a:gdLst/>
              <a:ahLst/>
              <a:cxnLst/>
              <a:rect r="r" b="b" t="t" l="l"/>
              <a:pathLst>
                <a:path h="1454648" w="758135">
                  <a:moveTo>
                    <a:pt x="43032" y="0"/>
                  </a:moveTo>
                  <a:lnTo>
                    <a:pt x="715103" y="0"/>
                  </a:lnTo>
                  <a:cubicBezTo>
                    <a:pt x="738869" y="0"/>
                    <a:pt x="758135" y="19266"/>
                    <a:pt x="758135" y="43032"/>
                  </a:cubicBezTo>
                  <a:lnTo>
                    <a:pt x="758135" y="1411616"/>
                  </a:lnTo>
                  <a:cubicBezTo>
                    <a:pt x="758135" y="1423028"/>
                    <a:pt x="753602" y="1433974"/>
                    <a:pt x="745532" y="1442044"/>
                  </a:cubicBezTo>
                  <a:cubicBezTo>
                    <a:pt x="737461" y="1450114"/>
                    <a:pt x="726516" y="1454648"/>
                    <a:pt x="715103" y="1454648"/>
                  </a:cubicBezTo>
                  <a:lnTo>
                    <a:pt x="43032" y="1454648"/>
                  </a:lnTo>
                  <a:cubicBezTo>
                    <a:pt x="31619" y="1454648"/>
                    <a:pt x="20674" y="1450114"/>
                    <a:pt x="12604" y="1442044"/>
                  </a:cubicBezTo>
                  <a:cubicBezTo>
                    <a:pt x="4534" y="1433974"/>
                    <a:pt x="0" y="1423028"/>
                    <a:pt x="0" y="1411616"/>
                  </a:cubicBezTo>
                  <a:lnTo>
                    <a:pt x="0" y="43032"/>
                  </a:lnTo>
                  <a:cubicBezTo>
                    <a:pt x="0" y="31619"/>
                    <a:pt x="4534" y="20674"/>
                    <a:pt x="12604" y="12604"/>
                  </a:cubicBezTo>
                  <a:cubicBezTo>
                    <a:pt x="20674" y="4534"/>
                    <a:pt x="31619" y="0"/>
                    <a:pt x="4303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758135" cy="1464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2651374" y="3234988"/>
            <a:ext cx="2635116" cy="2635116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27057" t="0" r="-5152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-2878546" y="3596887"/>
            <a:ext cx="2878546" cy="2878546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88900" y="88900"/>
              <a:ext cx="6172200" cy="6172200"/>
            </a:xfrm>
            <a:custGeom>
              <a:avLst/>
              <a:gdLst/>
              <a:ahLst/>
              <a:cxnLst/>
              <a:rect r="r" b="b" t="t" l="l"/>
              <a:pathLst>
                <a:path h="6172200" w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5"/>
              <a:stretch>
                <a:fillRect l="-25031" t="0" r="-25031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sp>
        <p:nvSpPr>
          <p:cNvPr name="Freeform 12" id="12"/>
          <p:cNvSpPr/>
          <p:nvPr/>
        </p:nvSpPr>
        <p:spPr>
          <a:xfrm flipH="false" flipV="false" rot="3567097">
            <a:off x="-1385063" y="-3257626"/>
            <a:ext cx="5268632" cy="5150088"/>
          </a:xfrm>
          <a:custGeom>
            <a:avLst/>
            <a:gdLst/>
            <a:ahLst/>
            <a:cxnLst/>
            <a:rect r="r" b="b" t="t" l="l"/>
            <a:pathLst>
              <a:path h="5150088" w="5268632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5979704" y="3079253"/>
            <a:ext cx="2878546" cy="5523116"/>
            <a:chOff x="0" y="0"/>
            <a:chExt cx="758135" cy="145464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58135" cy="1454648"/>
            </a:xfrm>
            <a:custGeom>
              <a:avLst/>
              <a:gdLst/>
              <a:ahLst/>
              <a:cxnLst/>
              <a:rect r="r" b="b" t="t" l="l"/>
              <a:pathLst>
                <a:path h="1454648" w="758135">
                  <a:moveTo>
                    <a:pt x="43032" y="0"/>
                  </a:moveTo>
                  <a:lnTo>
                    <a:pt x="715103" y="0"/>
                  </a:lnTo>
                  <a:cubicBezTo>
                    <a:pt x="738869" y="0"/>
                    <a:pt x="758135" y="19266"/>
                    <a:pt x="758135" y="43032"/>
                  </a:cubicBezTo>
                  <a:lnTo>
                    <a:pt x="758135" y="1411616"/>
                  </a:lnTo>
                  <a:cubicBezTo>
                    <a:pt x="758135" y="1423028"/>
                    <a:pt x="753602" y="1433974"/>
                    <a:pt x="745532" y="1442044"/>
                  </a:cubicBezTo>
                  <a:cubicBezTo>
                    <a:pt x="737461" y="1450114"/>
                    <a:pt x="726516" y="1454648"/>
                    <a:pt x="715103" y="1454648"/>
                  </a:cubicBezTo>
                  <a:lnTo>
                    <a:pt x="43032" y="1454648"/>
                  </a:lnTo>
                  <a:cubicBezTo>
                    <a:pt x="31619" y="1454648"/>
                    <a:pt x="20674" y="1450114"/>
                    <a:pt x="12604" y="1442044"/>
                  </a:cubicBezTo>
                  <a:cubicBezTo>
                    <a:pt x="4534" y="1433974"/>
                    <a:pt x="0" y="1423028"/>
                    <a:pt x="0" y="1411616"/>
                  </a:cubicBezTo>
                  <a:lnTo>
                    <a:pt x="0" y="43032"/>
                  </a:lnTo>
                  <a:cubicBezTo>
                    <a:pt x="0" y="31619"/>
                    <a:pt x="4534" y="20674"/>
                    <a:pt x="12604" y="12604"/>
                  </a:cubicBezTo>
                  <a:cubicBezTo>
                    <a:pt x="20674" y="4534"/>
                    <a:pt x="31619" y="0"/>
                    <a:pt x="4303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758135" cy="1464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6101419" y="3234988"/>
            <a:ext cx="2635116" cy="2635116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31317" t="0" r="-31317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9429750" y="3079253"/>
            <a:ext cx="2878546" cy="5523116"/>
            <a:chOff x="0" y="0"/>
            <a:chExt cx="758135" cy="145464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58135" cy="1454648"/>
            </a:xfrm>
            <a:custGeom>
              <a:avLst/>
              <a:gdLst/>
              <a:ahLst/>
              <a:cxnLst/>
              <a:rect r="r" b="b" t="t" l="l"/>
              <a:pathLst>
                <a:path h="1454648" w="758135">
                  <a:moveTo>
                    <a:pt x="43032" y="0"/>
                  </a:moveTo>
                  <a:lnTo>
                    <a:pt x="715103" y="0"/>
                  </a:lnTo>
                  <a:cubicBezTo>
                    <a:pt x="738869" y="0"/>
                    <a:pt x="758135" y="19266"/>
                    <a:pt x="758135" y="43032"/>
                  </a:cubicBezTo>
                  <a:lnTo>
                    <a:pt x="758135" y="1411616"/>
                  </a:lnTo>
                  <a:cubicBezTo>
                    <a:pt x="758135" y="1423028"/>
                    <a:pt x="753602" y="1433974"/>
                    <a:pt x="745532" y="1442044"/>
                  </a:cubicBezTo>
                  <a:cubicBezTo>
                    <a:pt x="737461" y="1450114"/>
                    <a:pt x="726516" y="1454648"/>
                    <a:pt x="715103" y="1454648"/>
                  </a:cubicBezTo>
                  <a:lnTo>
                    <a:pt x="43032" y="1454648"/>
                  </a:lnTo>
                  <a:cubicBezTo>
                    <a:pt x="31619" y="1454648"/>
                    <a:pt x="20674" y="1450114"/>
                    <a:pt x="12604" y="1442044"/>
                  </a:cubicBezTo>
                  <a:cubicBezTo>
                    <a:pt x="4534" y="1433974"/>
                    <a:pt x="0" y="1423028"/>
                    <a:pt x="0" y="1411616"/>
                  </a:cubicBezTo>
                  <a:lnTo>
                    <a:pt x="0" y="43032"/>
                  </a:lnTo>
                  <a:cubicBezTo>
                    <a:pt x="0" y="31619"/>
                    <a:pt x="4534" y="20674"/>
                    <a:pt x="12604" y="12604"/>
                  </a:cubicBezTo>
                  <a:cubicBezTo>
                    <a:pt x="20674" y="4534"/>
                    <a:pt x="31619" y="0"/>
                    <a:pt x="4303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758135" cy="1464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9551465" y="3234988"/>
            <a:ext cx="2635116" cy="2635116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-28220" t="0" r="-28220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2879796" y="3079253"/>
            <a:ext cx="2878546" cy="5523116"/>
            <a:chOff x="0" y="0"/>
            <a:chExt cx="758135" cy="145464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58135" cy="1454648"/>
            </a:xfrm>
            <a:custGeom>
              <a:avLst/>
              <a:gdLst/>
              <a:ahLst/>
              <a:cxnLst/>
              <a:rect r="r" b="b" t="t" l="l"/>
              <a:pathLst>
                <a:path h="1454648" w="758135">
                  <a:moveTo>
                    <a:pt x="43032" y="0"/>
                  </a:moveTo>
                  <a:lnTo>
                    <a:pt x="715103" y="0"/>
                  </a:lnTo>
                  <a:cubicBezTo>
                    <a:pt x="738869" y="0"/>
                    <a:pt x="758135" y="19266"/>
                    <a:pt x="758135" y="43032"/>
                  </a:cubicBezTo>
                  <a:lnTo>
                    <a:pt x="758135" y="1411616"/>
                  </a:lnTo>
                  <a:cubicBezTo>
                    <a:pt x="758135" y="1423028"/>
                    <a:pt x="753602" y="1433974"/>
                    <a:pt x="745532" y="1442044"/>
                  </a:cubicBezTo>
                  <a:cubicBezTo>
                    <a:pt x="737461" y="1450114"/>
                    <a:pt x="726516" y="1454648"/>
                    <a:pt x="715103" y="1454648"/>
                  </a:cubicBezTo>
                  <a:lnTo>
                    <a:pt x="43032" y="1454648"/>
                  </a:lnTo>
                  <a:cubicBezTo>
                    <a:pt x="31619" y="1454648"/>
                    <a:pt x="20674" y="1450114"/>
                    <a:pt x="12604" y="1442044"/>
                  </a:cubicBezTo>
                  <a:cubicBezTo>
                    <a:pt x="4534" y="1433974"/>
                    <a:pt x="0" y="1423028"/>
                    <a:pt x="0" y="1411616"/>
                  </a:cubicBezTo>
                  <a:lnTo>
                    <a:pt x="0" y="43032"/>
                  </a:lnTo>
                  <a:cubicBezTo>
                    <a:pt x="0" y="31619"/>
                    <a:pt x="4534" y="20674"/>
                    <a:pt x="12604" y="12604"/>
                  </a:cubicBezTo>
                  <a:cubicBezTo>
                    <a:pt x="20674" y="4534"/>
                    <a:pt x="31619" y="0"/>
                    <a:pt x="4303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"/>
              <a:ext cx="758135" cy="1464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13001511" y="3234988"/>
            <a:ext cx="2635116" cy="2635116"/>
            <a:chOff x="0" y="0"/>
            <a:chExt cx="6350000" cy="63500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l="-23618" t="0" r="-23618" b="0"/>
              </a:stretch>
            </a:blip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3452330" y="1572032"/>
            <a:ext cx="11383340" cy="983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81"/>
              </a:lnSpc>
              <a:spcBef>
                <a:spcPct val="0"/>
              </a:spcBef>
            </a:pPr>
            <a:r>
              <a:rPr lang="en-US" b="true" sz="5741">
                <a:solidFill>
                  <a:srgbClr val="048AFF"/>
                </a:solidFill>
                <a:latin typeface="Now Bold"/>
                <a:ea typeface="Now Bold"/>
                <a:cs typeface="Now Bold"/>
                <a:sym typeface="Now Bold"/>
              </a:rPr>
              <a:t>Aturan Mematikan Komputer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756639" y="6052687"/>
            <a:ext cx="2447821" cy="227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0"/>
              </a:lnSpc>
            </a:pPr>
            <a:r>
              <a:rPr lang="en-US" sz="25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Pastikan semua aplikasi pada komputer sudah ditutup</a:t>
            </a:r>
          </a:p>
          <a:p>
            <a:pPr algn="ctr">
              <a:lnSpc>
                <a:spcPts val="3650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6149020" y="5937583"/>
            <a:ext cx="2539913" cy="2930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3"/>
              </a:lnSpc>
            </a:pPr>
            <a:r>
              <a:rPr lang="en-US" sz="230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Klik ikon Windows pada bagian bawah layar monitor/tekan tombol Windows pada keyboard</a:t>
            </a:r>
          </a:p>
          <a:p>
            <a:pPr algn="ctr">
              <a:lnSpc>
                <a:spcPts val="3363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9480188" y="6052687"/>
            <a:ext cx="2777669" cy="272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0"/>
              </a:lnSpc>
            </a:pPr>
            <a:r>
              <a:rPr lang="en-US" sz="25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untuk mematikan komputer klik tombol power pada bagian kiri bawah.</a:t>
            </a:r>
          </a:p>
          <a:p>
            <a:pPr algn="ctr">
              <a:lnSpc>
                <a:spcPts val="3650"/>
              </a:lnSpc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12930234" y="6052687"/>
            <a:ext cx="2777669" cy="135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0"/>
              </a:lnSpc>
            </a:pPr>
            <a:r>
              <a:rPr lang="en-US" sz="25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Pilih tombol Shut Down</a:t>
            </a:r>
          </a:p>
          <a:p>
            <a:pPr algn="ctr">
              <a:lnSpc>
                <a:spcPts val="3650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3596057" y="8888119"/>
            <a:ext cx="745749" cy="983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81"/>
              </a:lnSpc>
              <a:spcBef>
                <a:spcPct val="0"/>
              </a:spcBef>
            </a:pPr>
            <a:r>
              <a:rPr lang="en-US" b="true" sz="574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1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046103" y="8888119"/>
            <a:ext cx="745749" cy="983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81"/>
              </a:lnSpc>
              <a:spcBef>
                <a:spcPct val="0"/>
              </a:spcBef>
            </a:pPr>
            <a:r>
              <a:rPr lang="en-US" b="true" sz="574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2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496148" y="8888119"/>
            <a:ext cx="745749" cy="983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81"/>
              </a:lnSpc>
              <a:spcBef>
                <a:spcPct val="0"/>
              </a:spcBef>
            </a:pPr>
            <a:r>
              <a:rPr lang="en-US" b="true" sz="574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3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946194" y="8888119"/>
            <a:ext cx="745749" cy="983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81"/>
              </a:lnSpc>
              <a:spcBef>
                <a:spcPct val="0"/>
              </a:spcBef>
            </a:pPr>
            <a:r>
              <a:rPr lang="en-US" b="true" sz="574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4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478469"/>
            <a:ext cx="18288000" cy="4760696"/>
          </a:xfrm>
          <a:custGeom>
            <a:avLst/>
            <a:gdLst/>
            <a:ahLst/>
            <a:cxnLst/>
            <a:rect r="r" b="b" t="t" l="l"/>
            <a:pathLst>
              <a:path h="4760696" w="18288000">
                <a:moveTo>
                  <a:pt x="0" y="0"/>
                </a:moveTo>
                <a:lnTo>
                  <a:pt x="18288000" y="0"/>
                </a:lnTo>
                <a:lnTo>
                  <a:pt x="18288000" y="4760696"/>
                </a:lnTo>
                <a:lnTo>
                  <a:pt x="0" y="47606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7968" r="0" b="-77968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165301" y="3026312"/>
            <a:ext cx="9957398" cy="2442304"/>
            <a:chOff x="0" y="0"/>
            <a:chExt cx="2622525" cy="6432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22525" cy="643241"/>
            </a:xfrm>
            <a:custGeom>
              <a:avLst/>
              <a:gdLst/>
              <a:ahLst/>
              <a:cxnLst/>
              <a:rect r="r" b="b" t="t" l="l"/>
              <a:pathLst>
                <a:path h="643241" w="2622525">
                  <a:moveTo>
                    <a:pt x="10885" y="0"/>
                  </a:moveTo>
                  <a:lnTo>
                    <a:pt x="2611640" y="0"/>
                  </a:lnTo>
                  <a:cubicBezTo>
                    <a:pt x="2614526" y="0"/>
                    <a:pt x="2617295" y="1147"/>
                    <a:pt x="2619336" y="3188"/>
                  </a:cubicBezTo>
                  <a:cubicBezTo>
                    <a:pt x="2621378" y="5230"/>
                    <a:pt x="2622525" y="7998"/>
                    <a:pt x="2622525" y="10885"/>
                  </a:cubicBezTo>
                  <a:lnTo>
                    <a:pt x="2622525" y="632356"/>
                  </a:lnTo>
                  <a:cubicBezTo>
                    <a:pt x="2622525" y="635243"/>
                    <a:pt x="2621378" y="638011"/>
                    <a:pt x="2619336" y="640053"/>
                  </a:cubicBezTo>
                  <a:cubicBezTo>
                    <a:pt x="2617295" y="642094"/>
                    <a:pt x="2614526" y="643241"/>
                    <a:pt x="2611640" y="643241"/>
                  </a:cubicBezTo>
                  <a:lnTo>
                    <a:pt x="10885" y="643241"/>
                  </a:lnTo>
                  <a:cubicBezTo>
                    <a:pt x="7998" y="643241"/>
                    <a:pt x="5230" y="642094"/>
                    <a:pt x="3188" y="640053"/>
                  </a:cubicBezTo>
                  <a:cubicBezTo>
                    <a:pt x="1147" y="638011"/>
                    <a:pt x="0" y="635243"/>
                    <a:pt x="0" y="632356"/>
                  </a:cubicBezTo>
                  <a:lnTo>
                    <a:pt x="0" y="10885"/>
                  </a:lnTo>
                  <a:cubicBezTo>
                    <a:pt x="0" y="7998"/>
                    <a:pt x="1147" y="5230"/>
                    <a:pt x="3188" y="3188"/>
                  </a:cubicBezTo>
                  <a:cubicBezTo>
                    <a:pt x="5230" y="1147"/>
                    <a:pt x="7998" y="0"/>
                    <a:pt x="1088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63000"/>
                  </a:srgbClr>
                </a:gs>
                <a:gs pos="100000">
                  <a:srgbClr val="B100E8">
                    <a:alpha val="63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2622525" cy="6527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31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761453" y="3489395"/>
            <a:ext cx="8765094" cy="1434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61"/>
              </a:lnSpc>
              <a:spcBef>
                <a:spcPct val="0"/>
              </a:spcBef>
            </a:pPr>
            <a:r>
              <a:rPr lang="en-US" b="true" sz="8317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Terima kasih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09880" y="6422039"/>
            <a:ext cx="15887101" cy="820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6"/>
              </a:lnSpc>
            </a:pPr>
            <a:r>
              <a:rPr lang="en-US" sz="227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Demikian tata-tertib penggunaan laboratorium dibuat agar kegiatan praktikum dapat berjalan dengan baik dan lancar, dan diharapkan praktikan dapat memahami dan mematuhi tata-tertib tersebut dengan sebaik-baiknya.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00449" y="7543367"/>
            <a:ext cx="15887101" cy="1239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6"/>
              </a:lnSpc>
            </a:pPr>
            <a:r>
              <a:rPr lang="en-US" sz="227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Bagi praktikan yang melanggar tata-tertib tersebut maka akan diberlakukan sanksi sesuai yang berlaku, untuk ketentuan lebih lanjut mengenai berjalannya kegiatan praktikum bisa ditanyakan dan di koordinasikan kepada asisten praktikum masing-masing.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DAGRByGFJ7w</dc:identifier>
  <dcterms:modified xsi:type="dcterms:W3CDTF">2011-08-01T06:04:30Z</dcterms:modified>
  <cp:revision>1</cp:revision>
  <dc:title>Black and Blue Professional Technology Business Project Presentation</dc:title>
</cp:coreProperties>
</file>